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87" r:id="rId2"/>
    <p:sldId id="256" r:id="rId3"/>
    <p:sldId id="257" r:id="rId4"/>
    <p:sldId id="258" r:id="rId5"/>
    <p:sldId id="259" r:id="rId6"/>
    <p:sldId id="260" r:id="rId7"/>
    <p:sldId id="263" r:id="rId8"/>
    <p:sldId id="261" r:id="rId9"/>
    <p:sldId id="262" r:id="rId10"/>
    <p:sldId id="264" r:id="rId11"/>
    <p:sldId id="265" r:id="rId12"/>
    <p:sldId id="266" r:id="rId13"/>
    <p:sldId id="273" r:id="rId14"/>
    <p:sldId id="274" r:id="rId15"/>
    <p:sldId id="277" r:id="rId16"/>
    <p:sldId id="278" r:id="rId17"/>
    <p:sldId id="279" r:id="rId18"/>
    <p:sldId id="275" r:id="rId19"/>
    <p:sldId id="276" r:id="rId20"/>
    <p:sldId id="271" r:id="rId21"/>
    <p:sldId id="269" r:id="rId22"/>
    <p:sldId id="280" r:id="rId23"/>
    <p:sldId id="281" r:id="rId24"/>
    <p:sldId id="283" r:id="rId25"/>
    <p:sldId id="282" r:id="rId26"/>
    <p:sldId id="284" r:id="rId27"/>
    <p:sldId id="285"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D6EFAD-7DDF-46F3-8914-0F17DB9BF6E1}" type="datetimeFigureOut">
              <a:rPr lang="en-US" smtClean="0"/>
              <a:pPr/>
              <a:t>12/18/2013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0838C1-2DB1-41B9-865E-61A72C09D788}" type="slidenum">
              <a:rPr lang="en-IN" smtClean="0"/>
              <a:pPr/>
              <a:t>‹#›</a:t>
            </a:fld>
            <a:endParaRPr lang="en-IN"/>
          </a:p>
        </p:txBody>
      </p:sp>
    </p:spTree>
    <p:extLst>
      <p:ext uri="{BB962C8B-B14F-4D97-AF65-F5344CB8AC3E}">
        <p14:creationId xmlns:p14="http://schemas.microsoft.com/office/powerpoint/2010/main" xmlns="" val="428766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250838C1-2DB1-41B9-865E-61A72C09D788}" type="slidenum">
              <a:rPr lang="en-IN" smtClean="0"/>
              <a:pPr/>
              <a:t>4</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50838C1-2DB1-41B9-865E-61A72C09D788}" type="slidenum">
              <a:rPr lang="en-IN" smtClean="0"/>
              <a:pPr/>
              <a:t>14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29AB2A6-B25A-45DE-B629-C845BBBCDBA5}" type="datetimeFigureOut">
              <a:rPr lang="en-US" smtClean="0"/>
              <a:pPr/>
              <a:t>12/18/2013</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BE398833-B497-4993-8B23-663ABDC989F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9AB2A6-B25A-45DE-B629-C845BBBCDBA5}" type="datetimeFigureOut">
              <a:rPr lang="en-US" smtClean="0"/>
              <a:pPr/>
              <a:t>12/18/2013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398833-B497-4993-8B23-663ABDC989F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9AB2A6-B25A-45DE-B629-C845BBBCDBA5}" type="datetimeFigureOut">
              <a:rPr lang="en-US" smtClean="0"/>
              <a:pPr/>
              <a:t>12/18/2013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398833-B497-4993-8B23-663ABDC989F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9AB2A6-B25A-45DE-B629-C845BBBCDBA5}" type="datetimeFigureOut">
              <a:rPr lang="en-US" smtClean="0"/>
              <a:pPr/>
              <a:t>12/18/2013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398833-B497-4993-8B23-663ABDC989F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29AB2A6-B25A-45DE-B629-C845BBBCDBA5}" type="datetimeFigureOut">
              <a:rPr lang="en-US" smtClean="0"/>
              <a:pPr/>
              <a:t>12/18/2013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398833-B497-4993-8B23-663ABDC989F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9AB2A6-B25A-45DE-B629-C845BBBCDBA5}" type="datetimeFigureOut">
              <a:rPr lang="en-US" smtClean="0"/>
              <a:pPr/>
              <a:t>12/18/2013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E398833-B497-4993-8B23-663ABDC989F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29AB2A6-B25A-45DE-B629-C845BBBCDBA5}" type="datetimeFigureOut">
              <a:rPr lang="en-US" smtClean="0"/>
              <a:pPr/>
              <a:t>12/18/2013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E398833-B497-4993-8B23-663ABDC989F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9AB2A6-B25A-45DE-B629-C845BBBCDBA5}" type="datetimeFigureOut">
              <a:rPr lang="en-US" smtClean="0"/>
              <a:pPr/>
              <a:t>12/18/2013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E398833-B497-4993-8B23-663ABDC989F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AB2A6-B25A-45DE-B629-C845BBBCDBA5}" type="datetimeFigureOut">
              <a:rPr lang="en-US" smtClean="0"/>
              <a:pPr/>
              <a:t>12/18/2013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E398833-B497-4993-8B23-663ABDC989F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9AB2A6-B25A-45DE-B629-C845BBBCDBA5}" type="datetimeFigureOut">
              <a:rPr lang="en-US" smtClean="0"/>
              <a:pPr/>
              <a:t>12/18/2013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E398833-B497-4993-8B23-663ABDC989F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9AB2A6-B25A-45DE-B629-C845BBBCDBA5}" type="datetimeFigureOut">
              <a:rPr lang="en-US" smtClean="0"/>
              <a:pPr/>
              <a:t>12/18/2013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BE398833-B497-4993-8B23-663ABDC989F4}"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29AB2A6-B25A-45DE-B629-C845BBBCDBA5}" type="datetimeFigureOut">
              <a:rPr lang="en-US" smtClean="0"/>
              <a:pPr/>
              <a:t>12/18/2013</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E398833-B497-4993-8B23-663ABDC989F4}"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jpeg"/></Relationships>
</file>

<file path=ppt/slides/_rels/slide2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419100" y="190500"/>
            <a:ext cx="8229600" cy="1524000"/>
          </a:xfrm>
          <a:prstGeom prst="rect">
            <a:avLst/>
          </a:prstGeom>
        </p:spPr>
        <p:txBody>
          <a:bodyPr lIns="45720" tIns="0" rIns="45720" bIns="0" anchor="b">
            <a:normAutofit fontScale="97500"/>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defRPr/>
            </a:pPr>
            <a:r>
              <a:rPr lang="en-US" sz="2800" dirty="0" smtClean="0"/>
              <a:t>Alpha College of </a:t>
            </a:r>
            <a:r>
              <a:rPr lang="en-US" sz="2800" dirty="0" err="1" smtClean="0"/>
              <a:t>Engg</a:t>
            </a:r>
            <a:r>
              <a:rPr lang="en-US" sz="2800" dirty="0" smtClean="0"/>
              <a:t> &amp; Tech</a:t>
            </a:r>
            <a:br>
              <a:rPr lang="en-US" sz="2800" dirty="0" smtClean="0"/>
            </a:br>
            <a:r>
              <a:rPr lang="en-US" sz="2800" dirty="0" err="1" smtClean="0"/>
              <a:t>Khatraj</a:t>
            </a:r>
            <a:r>
              <a:rPr lang="en-US" sz="2800" dirty="0" smtClean="0"/>
              <a:t>, </a:t>
            </a:r>
            <a:r>
              <a:rPr lang="en-US" sz="2800" dirty="0" err="1" smtClean="0"/>
              <a:t>Gandhinagar</a:t>
            </a:r>
            <a:r>
              <a:rPr lang="en-US" sz="2800" dirty="0" smtClean="0"/>
              <a:t/>
            </a:r>
            <a:br>
              <a:rPr lang="en-US" sz="2800" dirty="0" smtClean="0"/>
            </a:br>
            <a:r>
              <a:rPr lang="en-US" sz="2800" dirty="0" smtClean="0"/>
              <a:t>EEE(2110005)</a:t>
            </a:r>
            <a:endParaRPr lang="en-US" sz="2800" dirty="0"/>
          </a:p>
        </p:txBody>
      </p:sp>
      <p:sp>
        <p:nvSpPr>
          <p:cNvPr id="5" name="Content Placeholder 2"/>
          <p:cNvSpPr>
            <a:spLocks noGrp="1"/>
          </p:cNvSpPr>
          <p:nvPr/>
        </p:nvSpPr>
        <p:spPr bwMode="auto">
          <a:xfrm>
            <a:off x="495300" y="1744663"/>
            <a:ext cx="8229600" cy="4922837"/>
          </a:xfrm>
          <a:prstGeom prst="rect">
            <a:avLst/>
          </a:prstGeom>
          <a:noFill/>
          <a:ln w="9525">
            <a:noFill/>
            <a:miter lim="800000"/>
            <a:headEnd/>
            <a:tailEnd/>
          </a:ln>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marL="273050" indent="-273050" algn="ctr">
              <a:spcBef>
                <a:spcPts val="600"/>
              </a:spcBef>
              <a:buClr>
                <a:schemeClr val="tx2"/>
              </a:buClr>
              <a:buSzPct val="73000"/>
              <a:buFont typeface="Wingdings 2" pitchFamily="18" charset="2"/>
              <a:buNone/>
            </a:pPr>
            <a:r>
              <a:rPr lang="en-US" sz="2400" dirty="0">
                <a:latin typeface="+mj-lt"/>
              </a:rPr>
              <a:t>1</a:t>
            </a:r>
            <a:r>
              <a:rPr lang="en-US" sz="2400" baseline="30000" dirty="0">
                <a:latin typeface="+mj-lt"/>
              </a:rPr>
              <a:t>st</a:t>
            </a:r>
            <a:r>
              <a:rPr lang="en-US" sz="2400" dirty="0">
                <a:latin typeface="+mj-lt"/>
              </a:rPr>
              <a:t> SEM </a:t>
            </a:r>
            <a:r>
              <a:rPr lang="en-US" sz="2400" dirty="0" smtClean="0">
                <a:latin typeface="+mj-lt"/>
              </a:rPr>
              <a:t>EE-A </a:t>
            </a:r>
            <a:r>
              <a:rPr lang="en-US" sz="2400" dirty="0">
                <a:latin typeface="+mj-lt"/>
              </a:rPr>
              <a:t>Group </a:t>
            </a:r>
            <a:r>
              <a:rPr lang="en-US" sz="2400" dirty="0" smtClean="0">
                <a:latin typeface="+mj-lt"/>
              </a:rPr>
              <a:t>10</a:t>
            </a:r>
            <a:endParaRPr lang="en-US" sz="2400" dirty="0">
              <a:latin typeface="+mj-lt"/>
            </a:endParaRPr>
          </a:p>
          <a:p>
            <a:pPr marL="273050" indent="-273050">
              <a:spcBef>
                <a:spcPts val="600"/>
              </a:spcBef>
              <a:buClr>
                <a:schemeClr val="tx2"/>
              </a:buClr>
              <a:buSzPct val="73000"/>
              <a:buFont typeface="Wingdings 2" pitchFamily="18" charset="2"/>
              <a:buNone/>
            </a:pPr>
            <a:r>
              <a:rPr lang="en-US" sz="2400" dirty="0">
                <a:latin typeface="+mj-lt"/>
              </a:rPr>
              <a:t>1 </a:t>
            </a:r>
            <a:r>
              <a:rPr lang="en-US" sz="2400" dirty="0" smtClean="0">
                <a:latin typeface="+mj-lt"/>
              </a:rPr>
              <a:t>PATEL ULKABEN  RAJENDRAKUMAR  (130510109079 )</a:t>
            </a:r>
            <a:endParaRPr lang="en-US" sz="2400" dirty="0">
              <a:latin typeface="+mj-lt"/>
            </a:endParaRPr>
          </a:p>
          <a:p>
            <a:pPr marL="273050" indent="-273050">
              <a:spcBef>
                <a:spcPts val="600"/>
              </a:spcBef>
              <a:buClr>
                <a:schemeClr val="tx2"/>
              </a:buClr>
              <a:buSzPct val="73000"/>
              <a:buFont typeface="Wingdings 2" pitchFamily="18" charset="2"/>
              <a:buNone/>
            </a:pPr>
            <a:r>
              <a:rPr lang="en-US" sz="2400" dirty="0">
                <a:latin typeface="+mj-lt"/>
              </a:rPr>
              <a:t>2 </a:t>
            </a:r>
            <a:r>
              <a:rPr lang="en-US" sz="2400" dirty="0" smtClean="0">
                <a:latin typeface="+mj-lt"/>
              </a:rPr>
              <a:t>VINOD GIRI KHAMBHU GIRI   (130510109108 )</a:t>
            </a:r>
            <a:endParaRPr lang="en-US" sz="2400" dirty="0">
              <a:latin typeface="+mj-lt"/>
            </a:endParaRPr>
          </a:p>
          <a:p>
            <a:pPr marL="273050" indent="-273050">
              <a:spcBef>
                <a:spcPts val="600"/>
              </a:spcBef>
              <a:buClr>
                <a:schemeClr val="tx2"/>
              </a:buClr>
              <a:buSzPct val="73000"/>
              <a:buFont typeface="Wingdings 2" pitchFamily="18" charset="2"/>
              <a:buNone/>
            </a:pPr>
            <a:r>
              <a:rPr lang="en-US" sz="2400" dirty="0">
                <a:latin typeface="+mj-lt"/>
              </a:rPr>
              <a:t>3 </a:t>
            </a:r>
            <a:r>
              <a:rPr lang="en-US" sz="2400" dirty="0" smtClean="0">
                <a:latin typeface="+mj-lt"/>
              </a:rPr>
              <a:t>RAJPUT MOHIT MANOJSINGH   (130510109042 )</a:t>
            </a:r>
            <a:endParaRPr lang="en-US" sz="2400" dirty="0">
              <a:latin typeface="+mj-lt"/>
            </a:endParaRPr>
          </a:p>
          <a:p>
            <a:pPr marL="273050" indent="-273050">
              <a:spcBef>
                <a:spcPts val="600"/>
              </a:spcBef>
              <a:buClr>
                <a:schemeClr val="tx2"/>
              </a:buClr>
              <a:buSzPct val="73000"/>
              <a:buFont typeface="Wingdings 2" pitchFamily="18" charset="2"/>
              <a:buNone/>
            </a:pPr>
            <a:r>
              <a:rPr lang="en-US" sz="2400" dirty="0">
                <a:latin typeface="+mj-lt"/>
              </a:rPr>
              <a:t>4 </a:t>
            </a:r>
            <a:r>
              <a:rPr lang="en-US" sz="2400" dirty="0" smtClean="0">
                <a:latin typeface="+mj-lt"/>
              </a:rPr>
              <a:t>PATEL HARDIK PANKAJKUMAR   (130510109060 )</a:t>
            </a:r>
            <a:endParaRPr lang="en-US" sz="2400" dirty="0">
              <a:latin typeface="+mj-lt"/>
            </a:endParaRPr>
          </a:p>
          <a:p>
            <a:pPr marL="273050" indent="-273050">
              <a:spcBef>
                <a:spcPts val="600"/>
              </a:spcBef>
              <a:buClr>
                <a:schemeClr val="tx2"/>
              </a:buClr>
              <a:buSzPct val="73000"/>
              <a:buFont typeface="Wingdings 2" pitchFamily="18" charset="2"/>
              <a:buNone/>
            </a:pPr>
            <a:r>
              <a:rPr lang="en-US" sz="2400" dirty="0">
                <a:latin typeface="+mj-lt"/>
              </a:rPr>
              <a:t>5 </a:t>
            </a:r>
            <a:r>
              <a:rPr lang="en-US" sz="2400" dirty="0" smtClean="0">
                <a:latin typeface="+mj-lt"/>
              </a:rPr>
              <a:t>PATEL ANUJKUMAR PRAHLADBHAI   (130510109055 )</a:t>
            </a:r>
            <a:endParaRPr lang="en-US" sz="2400" dirty="0">
              <a:latin typeface="+mj-lt"/>
            </a:endParaRPr>
          </a:p>
          <a:p>
            <a:pPr marL="273050" indent="-273050">
              <a:spcBef>
                <a:spcPts val="600"/>
              </a:spcBef>
              <a:buClr>
                <a:schemeClr val="tx2"/>
              </a:buClr>
              <a:buSzPct val="73000"/>
              <a:buFont typeface="Wingdings 2" pitchFamily="18" charset="2"/>
              <a:buNone/>
            </a:pPr>
            <a:r>
              <a:rPr lang="en-US" sz="2400" dirty="0">
                <a:latin typeface="+mj-lt"/>
              </a:rPr>
              <a:t>6 </a:t>
            </a:r>
            <a:r>
              <a:rPr lang="en-US" sz="2400" dirty="0" smtClean="0">
                <a:latin typeface="+mj-lt"/>
              </a:rPr>
              <a:t>PARMAR MAYURKUMAR BHARATBHAI   (130510109051 )</a:t>
            </a:r>
            <a:endParaRPr lang="en-US" sz="2400" dirty="0">
              <a:latin typeface="+mj-lt"/>
            </a:endParaRPr>
          </a:p>
          <a:p>
            <a:pPr marL="273050" indent="-273050">
              <a:spcBef>
                <a:spcPts val="600"/>
              </a:spcBef>
              <a:buClr>
                <a:schemeClr val="tx2"/>
              </a:buClr>
              <a:buSzPct val="73000"/>
              <a:buFont typeface="Wingdings 2" pitchFamily="18" charset="2"/>
              <a:buNone/>
            </a:pPr>
            <a:r>
              <a:rPr lang="en-US" sz="2400" dirty="0">
                <a:latin typeface="+mj-lt"/>
              </a:rPr>
              <a:t>Faculty Name:</a:t>
            </a:r>
          </a:p>
          <a:p>
            <a:pPr marL="273050" indent="-273050">
              <a:spcBef>
                <a:spcPts val="600"/>
              </a:spcBef>
              <a:buClr>
                <a:schemeClr val="tx2"/>
              </a:buClr>
              <a:buSzPct val="73000"/>
              <a:buFont typeface="Wingdings 2" pitchFamily="18" charset="2"/>
              <a:buNone/>
            </a:pPr>
            <a:r>
              <a:rPr lang="en-US" sz="2400">
                <a:latin typeface="+mj-lt"/>
              </a:rPr>
              <a:t>1 </a:t>
            </a:r>
            <a:r>
              <a:rPr lang="en-US" sz="2400" smtClean="0">
                <a:latin typeface="+mj-lt"/>
              </a:rPr>
              <a:t>Prof</a:t>
            </a:r>
            <a:r>
              <a:rPr lang="en-US" sz="2400" dirty="0">
                <a:latin typeface="+mj-lt"/>
              </a:rPr>
              <a:t>. </a:t>
            </a:r>
            <a:r>
              <a:rPr lang="en-US" sz="2400" dirty="0" err="1" smtClean="0">
                <a:latin typeface="+mj-lt"/>
              </a:rPr>
              <a:t>Narendra</a:t>
            </a:r>
            <a:r>
              <a:rPr lang="en-US" sz="2400" dirty="0" smtClean="0">
                <a:latin typeface="+mj-lt"/>
              </a:rPr>
              <a:t> C. </a:t>
            </a:r>
            <a:r>
              <a:rPr lang="en-US" sz="2400" dirty="0" err="1" smtClean="0">
                <a:latin typeface="+mj-lt"/>
              </a:rPr>
              <a:t>Mahavadia</a:t>
            </a:r>
            <a:endParaRPr lang="en-US" sz="2400" dirty="0">
              <a:latin typeface="+mj-lt"/>
            </a:endParaRPr>
          </a:p>
          <a:p>
            <a:pPr marL="273050" indent="-273050">
              <a:spcBef>
                <a:spcPts val="600"/>
              </a:spcBef>
              <a:buClr>
                <a:schemeClr val="tx2"/>
              </a:buClr>
              <a:buSzPct val="73000"/>
              <a:buFont typeface="Wingdings 2" pitchFamily="18" charset="2"/>
              <a:buNone/>
            </a:pPr>
            <a:r>
              <a:rPr lang="en-US" sz="2400" dirty="0">
                <a:latin typeface="+mj-lt"/>
              </a:rPr>
              <a:t>2 Mr. </a:t>
            </a:r>
            <a:r>
              <a:rPr lang="en-US" sz="2400" dirty="0" err="1">
                <a:latin typeface="+mj-lt"/>
              </a:rPr>
              <a:t>Tushit</a:t>
            </a:r>
            <a:r>
              <a:rPr lang="en-US" sz="2400" dirty="0">
                <a:latin typeface="+mj-lt"/>
              </a:rPr>
              <a:t> M Desai </a:t>
            </a:r>
          </a:p>
          <a:p>
            <a:pPr marL="273050" indent="-273050">
              <a:spcBef>
                <a:spcPts val="600"/>
              </a:spcBef>
              <a:buClr>
                <a:schemeClr val="tx2"/>
              </a:buClr>
              <a:buSzPct val="73000"/>
              <a:buFont typeface="Wingdings 2" pitchFamily="18" charset="2"/>
              <a:buNone/>
            </a:pPr>
            <a:endParaRPr lang="en-US" sz="2400" dirty="0">
              <a:latin typeface="Calibri" pitchFamily="34" charset="0"/>
            </a:endParaRPr>
          </a:p>
          <a:p>
            <a:pPr marL="273050" indent="-273050">
              <a:spcBef>
                <a:spcPts val="600"/>
              </a:spcBef>
              <a:buClr>
                <a:schemeClr val="tx2"/>
              </a:buClr>
              <a:buSzPct val="73000"/>
              <a:buFont typeface="Wingdings 2" pitchFamily="18" charset="2"/>
              <a:buNone/>
            </a:pPr>
            <a:endParaRPr lang="en-US" sz="2400" dirty="0">
              <a:latin typeface="Calibri" pitchFamily="34" charset="0"/>
            </a:endParaRPr>
          </a:p>
          <a:p>
            <a:pPr marL="273050" indent="-273050">
              <a:spcBef>
                <a:spcPts val="600"/>
              </a:spcBef>
              <a:buClr>
                <a:schemeClr val="tx2"/>
              </a:buClr>
              <a:buSzPct val="73000"/>
              <a:buFont typeface="Wingdings 2" pitchFamily="18" charset="2"/>
              <a:buNone/>
            </a:pPr>
            <a:endParaRPr lang="en-US" sz="2400" dirty="0">
              <a:latin typeface="Calibri" pitchFamily="34" charset="0"/>
            </a:endParaRPr>
          </a:p>
          <a:p>
            <a:pPr marL="273050" indent="-273050">
              <a:spcBef>
                <a:spcPts val="600"/>
              </a:spcBef>
              <a:buClr>
                <a:schemeClr val="tx2"/>
              </a:buClr>
              <a:buSzPct val="73000"/>
              <a:buFont typeface="Wingdings 2" pitchFamily="18" charset="2"/>
              <a:buNone/>
            </a:pPr>
            <a:endParaRPr lang="en-US" sz="2400"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LIGHTING SCHEMES</a:t>
            </a:r>
            <a:endParaRPr lang="en-IN" dirty="0"/>
          </a:p>
        </p:txBody>
      </p:sp>
      <p:sp>
        <p:nvSpPr>
          <p:cNvPr id="3" name="Content Placeholder 2"/>
          <p:cNvSpPr>
            <a:spLocks noGrp="1"/>
          </p:cNvSpPr>
          <p:nvPr>
            <p:ph idx="1"/>
          </p:nvPr>
        </p:nvSpPr>
        <p:spPr/>
        <p:txBody>
          <a:bodyPr/>
          <a:lstStyle/>
          <a:p>
            <a:endParaRPr lang="en-IN" sz="3200" b="1" dirty="0" smtClean="0"/>
          </a:p>
          <a:p>
            <a:endParaRPr lang="en-IN" sz="3200" b="1" dirty="0" smtClean="0"/>
          </a:p>
          <a:p>
            <a:pPr>
              <a:buNone/>
            </a:pPr>
            <a:r>
              <a:rPr lang="en-IN" sz="3200" b="1" dirty="0" smtClean="0"/>
              <a:t>   </a:t>
            </a:r>
          </a:p>
          <a:p>
            <a:r>
              <a:rPr lang="en-IN" sz="3200" b="1" dirty="0" smtClean="0"/>
              <a:t>SEMI-INDIRECT LIGHTING: </a:t>
            </a:r>
            <a:r>
              <a:rPr lang="en-IN" sz="3200" dirty="0" smtClean="0"/>
              <a:t>60% to 90% of total light flux is made to fall directly upwards to the ceiling by using inverted or bowl reflectors. Used in indoor decorations.</a:t>
            </a:r>
            <a:endParaRPr lang="en-IN" sz="3200" b="1" dirty="0" smtClean="0"/>
          </a:p>
          <a:p>
            <a:endParaRPr lang="en-IN" dirty="0"/>
          </a:p>
        </p:txBody>
      </p:sp>
      <p:pic>
        <p:nvPicPr>
          <p:cNvPr id="4" name="Picture 3" descr="images (8).jpg"/>
          <p:cNvPicPr>
            <a:picLocks noChangeAspect="1"/>
          </p:cNvPicPr>
          <p:nvPr/>
        </p:nvPicPr>
        <p:blipFill>
          <a:blip r:embed="rId2"/>
          <a:stretch>
            <a:fillRect/>
          </a:stretch>
        </p:blipFill>
        <p:spPr>
          <a:xfrm>
            <a:off x="5715008" y="1071546"/>
            <a:ext cx="3181353" cy="245269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LIGHTING SCHEMES</a:t>
            </a:r>
            <a:endParaRPr lang="en-IN" dirty="0"/>
          </a:p>
        </p:txBody>
      </p:sp>
      <p:sp>
        <p:nvSpPr>
          <p:cNvPr id="3" name="Content Placeholder 2"/>
          <p:cNvSpPr>
            <a:spLocks noGrp="1"/>
          </p:cNvSpPr>
          <p:nvPr>
            <p:ph idx="1"/>
          </p:nvPr>
        </p:nvSpPr>
        <p:spPr/>
        <p:txBody>
          <a:bodyPr>
            <a:normAutofit lnSpcReduction="10000"/>
          </a:bodyPr>
          <a:lstStyle/>
          <a:p>
            <a:endParaRPr lang="en-IN" sz="3200" b="1" dirty="0" smtClean="0"/>
          </a:p>
          <a:p>
            <a:endParaRPr lang="en-IN" sz="3200" b="1" dirty="0" smtClean="0"/>
          </a:p>
          <a:p>
            <a:endParaRPr lang="en-IN" sz="3200" b="1" dirty="0" smtClean="0"/>
          </a:p>
          <a:p>
            <a:r>
              <a:rPr lang="en-IN" sz="3200" b="1" dirty="0" smtClean="0"/>
              <a:t>INDIRECT LIGHTING: </a:t>
            </a:r>
            <a:r>
              <a:rPr lang="en-IN" sz="3200" dirty="0" smtClean="0"/>
              <a:t>More than 90% of total light flux is thrown upward to the ceiling for diffused reflection by blow reflectors. The  ceiling is now act as indirect</a:t>
            </a:r>
            <a:r>
              <a:rPr lang="en-IN" sz="3200" b="1" dirty="0"/>
              <a:t> </a:t>
            </a:r>
            <a:r>
              <a:rPr lang="en-IN" sz="3200" dirty="0" smtClean="0"/>
              <a:t>light source and reflect the light on working place</a:t>
            </a:r>
            <a:endParaRPr lang="en-IN" sz="3200" b="1" dirty="0" smtClean="0"/>
          </a:p>
        </p:txBody>
      </p:sp>
      <p:pic>
        <p:nvPicPr>
          <p:cNvPr id="4" name="Picture 3" descr="images (9).jpg"/>
          <p:cNvPicPr>
            <a:picLocks noChangeAspect="1"/>
          </p:cNvPicPr>
          <p:nvPr/>
        </p:nvPicPr>
        <p:blipFill>
          <a:blip r:embed="rId2"/>
          <a:stretch>
            <a:fillRect/>
          </a:stretch>
        </p:blipFill>
        <p:spPr>
          <a:xfrm>
            <a:off x="5715008" y="571480"/>
            <a:ext cx="3143272" cy="285752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LIGHTING SCHEMES</a:t>
            </a:r>
            <a:endParaRPr lang="en-IN" dirty="0"/>
          </a:p>
        </p:txBody>
      </p:sp>
      <p:sp>
        <p:nvSpPr>
          <p:cNvPr id="3" name="Content Placeholder 2"/>
          <p:cNvSpPr>
            <a:spLocks noGrp="1"/>
          </p:cNvSpPr>
          <p:nvPr>
            <p:ph idx="1"/>
          </p:nvPr>
        </p:nvSpPr>
        <p:spPr/>
        <p:txBody>
          <a:bodyPr>
            <a:normAutofit/>
          </a:bodyPr>
          <a:lstStyle/>
          <a:p>
            <a:endParaRPr lang="en-IN" sz="3200" b="1" dirty="0" smtClean="0"/>
          </a:p>
          <a:p>
            <a:endParaRPr lang="en-IN" sz="3200" b="1" dirty="0" smtClean="0"/>
          </a:p>
          <a:p>
            <a:endParaRPr lang="en-IN" sz="3200" b="1" dirty="0" smtClean="0"/>
          </a:p>
          <a:p>
            <a:endParaRPr lang="en-IN" sz="3200" b="1" dirty="0" smtClean="0"/>
          </a:p>
          <a:p>
            <a:r>
              <a:rPr lang="en-IN" sz="3200" b="1" dirty="0" smtClean="0"/>
              <a:t>GENERAL </a:t>
            </a:r>
            <a:r>
              <a:rPr lang="en-IN" sz="3200" b="1" dirty="0" err="1" smtClean="0"/>
              <a:t>LIGHTING:</a:t>
            </a:r>
            <a:r>
              <a:rPr lang="en-IN" sz="3200" dirty="0" err="1" smtClean="0"/>
              <a:t>This</a:t>
            </a:r>
            <a:r>
              <a:rPr lang="en-IN" sz="3200" dirty="0" smtClean="0"/>
              <a:t> scheme is used to obtain diffused and </a:t>
            </a:r>
            <a:r>
              <a:rPr lang="en-IN" sz="3200" dirty="0" err="1" smtClean="0"/>
              <a:t>glareless</a:t>
            </a:r>
            <a:r>
              <a:rPr lang="en-IN" sz="3200" dirty="0" smtClean="0"/>
              <a:t> lighting which gives nearly equal illumination in all direction</a:t>
            </a:r>
            <a:endParaRPr lang="en-IN" sz="3200" b="1" dirty="0"/>
          </a:p>
        </p:txBody>
      </p:sp>
      <p:pic>
        <p:nvPicPr>
          <p:cNvPr id="4" name="Picture 3" descr="images (10).jpg"/>
          <p:cNvPicPr>
            <a:picLocks noChangeAspect="1"/>
          </p:cNvPicPr>
          <p:nvPr/>
        </p:nvPicPr>
        <p:blipFill>
          <a:blip r:embed="rId2"/>
          <a:stretch>
            <a:fillRect/>
          </a:stretch>
        </p:blipFill>
        <p:spPr>
          <a:xfrm>
            <a:off x="1142976" y="1785926"/>
            <a:ext cx="7072362" cy="250033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LAMPS</a:t>
            </a:r>
            <a:endParaRPr lang="en-IN" dirty="0"/>
          </a:p>
        </p:txBody>
      </p:sp>
      <p:sp>
        <p:nvSpPr>
          <p:cNvPr id="3" name="Content Placeholder 2"/>
          <p:cNvSpPr>
            <a:spLocks noGrp="1"/>
          </p:cNvSpPr>
          <p:nvPr>
            <p:ph idx="1"/>
          </p:nvPr>
        </p:nvSpPr>
        <p:spPr/>
        <p:txBody>
          <a:bodyPr>
            <a:normAutofit/>
          </a:bodyPr>
          <a:lstStyle/>
          <a:p>
            <a:r>
              <a:rPr lang="en-IN" sz="3200" b="1" dirty="0" smtClean="0"/>
              <a:t>TYPES OF LAMP:</a:t>
            </a:r>
          </a:p>
          <a:p>
            <a:pPr>
              <a:buNone/>
            </a:pPr>
            <a:r>
              <a:rPr lang="en-IN" sz="3200" dirty="0" smtClean="0"/>
              <a:t>1)INCANDESCENT LAMPS</a:t>
            </a:r>
          </a:p>
          <a:p>
            <a:pPr>
              <a:buNone/>
            </a:pPr>
            <a:endParaRPr lang="en-IN" sz="3200" dirty="0" smtClean="0"/>
          </a:p>
          <a:p>
            <a:pPr>
              <a:buNone/>
            </a:pPr>
            <a:endParaRPr lang="en-IN" sz="3200" dirty="0" smtClean="0"/>
          </a:p>
          <a:p>
            <a:pPr>
              <a:buNone/>
            </a:pPr>
            <a:r>
              <a:rPr lang="en-IN" sz="3200" dirty="0" smtClean="0"/>
              <a:t>2)DISCHARGE LAMPS</a:t>
            </a:r>
          </a:p>
        </p:txBody>
      </p:sp>
      <p:pic>
        <p:nvPicPr>
          <p:cNvPr id="4" name="Picture 3" descr="images (12).jpg"/>
          <p:cNvPicPr>
            <a:picLocks noChangeAspect="1"/>
          </p:cNvPicPr>
          <p:nvPr/>
        </p:nvPicPr>
        <p:blipFill>
          <a:blip r:embed="rId2"/>
          <a:stretch>
            <a:fillRect/>
          </a:stretch>
        </p:blipFill>
        <p:spPr>
          <a:xfrm>
            <a:off x="6524625" y="785794"/>
            <a:ext cx="2619375" cy="1743075"/>
          </a:xfrm>
          <a:prstGeom prst="rect">
            <a:avLst/>
          </a:prstGeom>
        </p:spPr>
      </p:pic>
      <p:pic>
        <p:nvPicPr>
          <p:cNvPr id="5" name="Picture 4" descr="images (13).jpg"/>
          <p:cNvPicPr>
            <a:picLocks noChangeAspect="1"/>
          </p:cNvPicPr>
          <p:nvPr/>
        </p:nvPicPr>
        <p:blipFill>
          <a:blip r:embed="rId3"/>
          <a:stretch>
            <a:fillRect/>
          </a:stretch>
        </p:blipFill>
        <p:spPr>
          <a:xfrm>
            <a:off x="0" y="4829175"/>
            <a:ext cx="1604962" cy="202882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5400" dirty="0" smtClean="0"/>
              <a:t>INCANDESCENT LAMPS</a:t>
            </a:r>
            <a:endParaRPr lang="en-IN" dirty="0"/>
          </a:p>
        </p:txBody>
      </p:sp>
      <p:sp>
        <p:nvSpPr>
          <p:cNvPr id="3" name="Content Placeholder 2"/>
          <p:cNvSpPr>
            <a:spLocks noGrp="1"/>
          </p:cNvSpPr>
          <p:nvPr>
            <p:ph idx="1"/>
          </p:nvPr>
        </p:nvSpPr>
        <p:spPr/>
        <p:txBody>
          <a:bodyPr>
            <a:normAutofit/>
          </a:bodyPr>
          <a:lstStyle/>
          <a:p>
            <a:r>
              <a:rPr lang="en-IN" sz="3200" b="1" dirty="0" smtClean="0"/>
              <a:t>TYPES OF INCANDESCENT LAMPS:</a:t>
            </a:r>
          </a:p>
          <a:p>
            <a:pPr>
              <a:buNone/>
            </a:pPr>
            <a:endParaRPr lang="en-IN" sz="3200" dirty="0" smtClean="0"/>
          </a:p>
          <a:p>
            <a:pPr>
              <a:buNone/>
            </a:pPr>
            <a:endParaRPr lang="en-IN" sz="3200" dirty="0" smtClean="0"/>
          </a:p>
          <a:p>
            <a:pPr>
              <a:buNone/>
            </a:pPr>
            <a:endParaRPr lang="en-IN" sz="3200" dirty="0" smtClean="0"/>
          </a:p>
          <a:p>
            <a:pPr>
              <a:buNone/>
            </a:pPr>
            <a:endParaRPr lang="en-IN" sz="3200" dirty="0" smtClean="0"/>
          </a:p>
          <a:p>
            <a:pPr>
              <a:buNone/>
            </a:pPr>
            <a:endParaRPr lang="en-IN" sz="3200" dirty="0" smtClean="0"/>
          </a:p>
          <a:p>
            <a:pPr>
              <a:buNone/>
            </a:pPr>
            <a:endParaRPr lang="en-IN" sz="3200" dirty="0" smtClean="0"/>
          </a:p>
          <a:p>
            <a:pPr>
              <a:buNone/>
            </a:pPr>
            <a:endParaRPr lang="en-IN" sz="3200" dirty="0"/>
          </a:p>
        </p:txBody>
      </p:sp>
      <p:pic>
        <p:nvPicPr>
          <p:cNvPr id="4" name="Picture 3" descr="download (2).jpg"/>
          <p:cNvPicPr>
            <a:picLocks noChangeAspect="1"/>
          </p:cNvPicPr>
          <p:nvPr/>
        </p:nvPicPr>
        <p:blipFill>
          <a:blip r:embed="rId3"/>
          <a:stretch>
            <a:fillRect/>
          </a:stretch>
        </p:blipFill>
        <p:spPr>
          <a:xfrm>
            <a:off x="714348" y="3071810"/>
            <a:ext cx="7858180" cy="257176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VACUUME LAMP</a:t>
            </a:r>
            <a:endParaRPr lang="en-IN" dirty="0"/>
          </a:p>
        </p:txBody>
      </p:sp>
      <p:sp>
        <p:nvSpPr>
          <p:cNvPr id="3" name="Content Placeholder 2"/>
          <p:cNvSpPr>
            <a:spLocks noGrp="1"/>
          </p:cNvSpPr>
          <p:nvPr>
            <p:ph idx="1"/>
          </p:nvPr>
        </p:nvSpPr>
        <p:spPr/>
        <p:txBody>
          <a:bodyPr>
            <a:normAutofit/>
          </a:bodyPr>
          <a:lstStyle/>
          <a:p>
            <a:r>
              <a:rPr lang="en-IN" sz="3200" dirty="0" smtClean="0"/>
              <a:t>Current is passed through filament. Temperature of the wire is raised and light as well as heat energy is emitted</a:t>
            </a:r>
          </a:p>
          <a:p>
            <a:r>
              <a:rPr lang="en-IN" sz="3200" dirty="0" smtClean="0"/>
              <a:t>Higher temperature higher amount of light is emitted. Thus the filament should be such material whose temperature can be raised quickly without causing any damage e.g. Tungsten</a:t>
            </a:r>
            <a:endParaRPr lang="en-IN" sz="3200" dirty="0"/>
          </a:p>
        </p:txBody>
      </p:sp>
      <p:pic>
        <p:nvPicPr>
          <p:cNvPr id="4" name="Picture 3" descr="k.jpg"/>
          <p:cNvPicPr>
            <a:picLocks noChangeAspect="1"/>
          </p:cNvPicPr>
          <p:nvPr/>
        </p:nvPicPr>
        <p:blipFill>
          <a:blip r:embed="rId2"/>
          <a:stretch>
            <a:fillRect/>
          </a:stretch>
        </p:blipFill>
        <p:spPr>
          <a:xfrm>
            <a:off x="6143636" y="0"/>
            <a:ext cx="3000364" cy="2071678"/>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GAS FILLED LAMP</a:t>
            </a:r>
            <a:endParaRPr lang="en-IN" dirty="0"/>
          </a:p>
        </p:txBody>
      </p:sp>
      <p:sp>
        <p:nvSpPr>
          <p:cNvPr id="3" name="Content Placeholder 2"/>
          <p:cNvSpPr>
            <a:spLocks noGrp="1"/>
          </p:cNvSpPr>
          <p:nvPr>
            <p:ph idx="1"/>
          </p:nvPr>
        </p:nvSpPr>
        <p:spPr/>
        <p:txBody>
          <a:bodyPr>
            <a:normAutofit/>
          </a:bodyPr>
          <a:lstStyle/>
          <a:p>
            <a:r>
              <a:rPr lang="en-IN" sz="3200" dirty="0" smtClean="0"/>
              <a:t>The melting point of </a:t>
            </a:r>
            <a:r>
              <a:rPr lang="en-IN" sz="3200" dirty="0" err="1" smtClean="0"/>
              <a:t>tungsent</a:t>
            </a:r>
            <a:r>
              <a:rPr lang="en-IN" sz="3200" dirty="0" smtClean="0"/>
              <a:t> is 3400 degree c. If the tungsten filament is operated at about 2100 degree c ,it vaporises rapidly and the life of lamp is very short</a:t>
            </a:r>
          </a:p>
          <a:p>
            <a:r>
              <a:rPr lang="en-IN" sz="3200" dirty="0" smtClean="0"/>
              <a:t>Hence the bulb is filled with an inert gas mostly nitrogen or argon. </a:t>
            </a:r>
          </a:p>
          <a:p>
            <a:r>
              <a:rPr lang="en-IN" sz="3200" dirty="0" smtClean="0"/>
              <a:t>The prevent arcing between two coil of spiral filament.</a:t>
            </a:r>
            <a:endParaRPr lang="en-IN" sz="3200" dirty="0"/>
          </a:p>
        </p:txBody>
      </p:sp>
      <p:pic>
        <p:nvPicPr>
          <p:cNvPr id="4" name="Picture 3" descr="l.jpg"/>
          <p:cNvPicPr>
            <a:picLocks noChangeAspect="1"/>
          </p:cNvPicPr>
          <p:nvPr/>
        </p:nvPicPr>
        <p:blipFill>
          <a:blip r:embed="rId2"/>
          <a:stretch>
            <a:fillRect/>
          </a:stretch>
        </p:blipFill>
        <p:spPr>
          <a:xfrm>
            <a:off x="6357950" y="0"/>
            <a:ext cx="2786050" cy="200024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DISCHARGE LAMP</a:t>
            </a:r>
            <a:endParaRPr lang="en-IN" dirty="0"/>
          </a:p>
        </p:txBody>
      </p:sp>
      <p:sp>
        <p:nvSpPr>
          <p:cNvPr id="3" name="Content Placeholder 2"/>
          <p:cNvSpPr>
            <a:spLocks noGrp="1"/>
          </p:cNvSpPr>
          <p:nvPr>
            <p:ph idx="1"/>
          </p:nvPr>
        </p:nvSpPr>
        <p:spPr/>
        <p:txBody>
          <a:bodyPr>
            <a:normAutofit/>
          </a:bodyPr>
          <a:lstStyle/>
          <a:p>
            <a:r>
              <a:rPr lang="en-IN" sz="3200" dirty="0" smtClean="0"/>
              <a:t>TYPE OF DIS CHARGE LAMP:</a:t>
            </a:r>
          </a:p>
          <a:p>
            <a:pPr>
              <a:buNone/>
            </a:pPr>
            <a:r>
              <a:rPr lang="en-IN" sz="3200" dirty="0" smtClean="0"/>
              <a:t>1)HPSV LAMP</a:t>
            </a:r>
          </a:p>
          <a:p>
            <a:pPr>
              <a:buNone/>
            </a:pPr>
            <a:endParaRPr lang="en-IN" sz="3200" dirty="0" smtClean="0"/>
          </a:p>
          <a:p>
            <a:pPr>
              <a:buNone/>
            </a:pPr>
            <a:endParaRPr lang="en-IN" sz="3200" dirty="0" smtClean="0"/>
          </a:p>
          <a:p>
            <a:pPr>
              <a:buNone/>
            </a:pPr>
            <a:r>
              <a:rPr lang="en-IN" sz="3200" dirty="0" smtClean="0"/>
              <a:t>2)HPMV LAMP</a:t>
            </a:r>
            <a:endParaRPr lang="en-IN" sz="3200" dirty="0"/>
          </a:p>
        </p:txBody>
      </p:sp>
      <p:pic>
        <p:nvPicPr>
          <p:cNvPr id="4" name="Picture 3" descr="images (14).jpg"/>
          <p:cNvPicPr>
            <a:picLocks noChangeAspect="1"/>
          </p:cNvPicPr>
          <p:nvPr/>
        </p:nvPicPr>
        <p:blipFill>
          <a:blip r:embed="rId2"/>
          <a:stretch>
            <a:fillRect/>
          </a:stretch>
        </p:blipFill>
        <p:spPr>
          <a:xfrm>
            <a:off x="5800725" y="2857496"/>
            <a:ext cx="3343275" cy="1371600"/>
          </a:xfrm>
          <a:prstGeom prst="rect">
            <a:avLst/>
          </a:prstGeom>
        </p:spPr>
      </p:pic>
      <p:pic>
        <p:nvPicPr>
          <p:cNvPr id="5" name="Picture 4" descr="images (11).jpg"/>
          <p:cNvPicPr>
            <a:picLocks noChangeAspect="1"/>
          </p:cNvPicPr>
          <p:nvPr/>
        </p:nvPicPr>
        <p:blipFill>
          <a:blip r:embed="rId3"/>
          <a:stretch>
            <a:fillRect/>
          </a:stretch>
        </p:blipFill>
        <p:spPr>
          <a:xfrm>
            <a:off x="6515100" y="5114925"/>
            <a:ext cx="2628900" cy="1743075"/>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HIGH PRESSURE Mercury-</a:t>
            </a:r>
            <a:r>
              <a:rPr lang="en-IN" dirty="0" err="1" smtClean="0"/>
              <a:t>vapor</a:t>
            </a:r>
            <a:r>
              <a:rPr lang="en-IN" dirty="0" smtClean="0"/>
              <a:t> lamp(HPMV)</a:t>
            </a:r>
            <a:endParaRPr lang="en-IN" dirty="0"/>
          </a:p>
        </p:txBody>
      </p:sp>
      <p:pic>
        <p:nvPicPr>
          <p:cNvPr id="6" name="Content Placeholder 5" descr="images (11).jpg"/>
          <p:cNvPicPr>
            <a:picLocks noGrp="1" noChangeAspect="1"/>
          </p:cNvPicPr>
          <p:nvPr>
            <p:ph idx="1"/>
          </p:nvPr>
        </p:nvPicPr>
        <p:blipFill>
          <a:blip r:embed="rId2"/>
          <a:stretch>
            <a:fillRect/>
          </a:stretch>
        </p:blipFill>
        <p:spPr>
          <a:xfrm>
            <a:off x="785786" y="1857364"/>
            <a:ext cx="7643866" cy="4572032"/>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INTODUCTION OF HPMV LAMP</a:t>
            </a:r>
            <a:endParaRPr lang="en-IN" dirty="0"/>
          </a:p>
        </p:txBody>
      </p:sp>
      <p:sp>
        <p:nvSpPr>
          <p:cNvPr id="3" name="Content Placeholder 2"/>
          <p:cNvSpPr>
            <a:spLocks noGrp="1"/>
          </p:cNvSpPr>
          <p:nvPr>
            <p:ph idx="1"/>
          </p:nvPr>
        </p:nvSpPr>
        <p:spPr/>
        <p:txBody>
          <a:bodyPr>
            <a:normAutofit/>
          </a:bodyPr>
          <a:lstStyle/>
          <a:p>
            <a:r>
              <a:rPr lang="en-IN" sz="3200" b="1" dirty="0" smtClean="0"/>
              <a:t>INTRODUCTION:</a:t>
            </a:r>
            <a:r>
              <a:rPr lang="en-IN" sz="3200" dirty="0" smtClean="0"/>
              <a:t> Lamps of today are high pressure lamps with a fused quartz inner discharge tube. The high pressure helps increase efficiency and this was developed in 1936, 35 years after the low pressure lamps came out</a:t>
            </a:r>
          </a:p>
          <a:p>
            <a:endParaRPr lang="en-IN" sz="3200" dirty="0"/>
          </a:p>
        </p:txBody>
      </p:sp>
      <p:pic>
        <p:nvPicPr>
          <p:cNvPr id="4" name="Picture 3" descr="MV_Lamp_175_W.JPG"/>
          <p:cNvPicPr>
            <a:picLocks noChangeAspect="1"/>
          </p:cNvPicPr>
          <p:nvPr/>
        </p:nvPicPr>
        <p:blipFill>
          <a:blip r:embed="rId2"/>
          <a:stretch>
            <a:fillRect/>
          </a:stretch>
        </p:blipFill>
        <p:spPr>
          <a:xfrm>
            <a:off x="7072330" y="4500570"/>
            <a:ext cx="2071670" cy="235743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5400" dirty="0" smtClean="0"/>
              <a:t>ILLUMINATION</a:t>
            </a:r>
            <a:endParaRPr lang="en-IN" sz="5400" dirty="0"/>
          </a:p>
        </p:txBody>
      </p:sp>
      <p:sp>
        <p:nvSpPr>
          <p:cNvPr id="3" name="Subtitle 2"/>
          <p:cNvSpPr>
            <a:spLocks noGrp="1"/>
          </p:cNvSpPr>
          <p:nvPr>
            <p:ph type="subTitle" idx="1"/>
          </p:nvPr>
        </p:nvSpPr>
        <p:spPr/>
        <p:txBody>
          <a:bodyPr/>
          <a:lstStyle/>
          <a:p>
            <a:r>
              <a:rPr lang="en-IN" sz="4400" dirty="0" smtClean="0"/>
              <a:t>BY GROUP 10</a:t>
            </a:r>
            <a:endParaRPr lang="en-IN" sz="4400" dirty="0"/>
          </a:p>
        </p:txBody>
      </p:sp>
      <p:pic>
        <p:nvPicPr>
          <p:cNvPr id="4" name="Picture 3" descr="download.jpg"/>
          <p:cNvPicPr>
            <a:picLocks noChangeAspect="1"/>
          </p:cNvPicPr>
          <p:nvPr/>
        </p:nvPicPr>
        <p:blipFill>
          <a:blip r:embed="rId2"/>
          <a:stretch>
            <a:fillRect/>
          </a:stretch>
        </p:blipFill>
        <p:spPr>
          <a:xfrm>
            <a:off x="0" y="3143248"/>
            <a:ext cx="4286248" cy="371475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MercVapDiagram300.jpg"/>
          <p:cNvPicPr>
            <a:picLocks noGrp="1" noChangeAspect="1"/>
          </p:cNvPicPr>
          <p:nvPr>
            <p:ph idx="1"/>
          </p:nvPr>
        </p:nvPicPr>
        <p:blipFill>
          <a:blip r:embed="rId2"/>
          <a:stretch>
            <a:fillRect/>
          </a:stretch>
        </p:blipFill>
        <p:spPr>
          <a:xfrm>
            <a:off x="2500297" y="0"/>
            <a:ext cx="3857653" cy="685800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WORKING OF HPMV LAMP</a:t>
            </a:r>
            <a:endParaRPr lang="en-IN" dirty="0"/>
          </a:p>
        </p:txBody>
      </p:sp>
      <p:sp>
        <p:nvSpPr>
          <p:cNvPr id="3" name="Content Placeholder 2"/>
          <p:cNvSpPr>
            <a:spLocks noGrp="1"/>
          </p:cNvSpPr>
          <p:nvPr>
            <p:ph idx="1"/>
          </p:nvPr>
        </p:nvSpPr>
        <p:spPr/>
        <p:txBody>
          <a:bodyPr>
            <a:normAutofit lnSpcReduction="10000"/>
          </a:bodyPr>
          <a:lstStyle/>
          <a:p>
            <a:r>
              <a:rPr lang="en-IN" sz="3200" dirty="0" smtClean="0"/>
              <a:t>This lamp start with a small arc between the starting electrode and the main electrode. This arc goes through argon gas which easily strikes, even in cold weather. This little arc heats the tube, and over several minutes the tube gets hot enough to vaporize the solid mercury stuck to the sides. The mercury vaporized creates a strong light between the two main electrodes.</a:t>
            </a:r>
            <a:endParaRPr lang="en-IN"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HIGH PRESSURE Sodium </a:t>
            </a:r>
            <a:r>
              <a:rPr lang="en-IN" dirty="0" err="1" smtClean="0"/>
              <a:t>vapor</a:t>
            </a:r>
            <a:r>
              <a:rPr lang="en-IN" dirty="0" smtClean="0"/>
              <a:t> lamp(HPSV)</a:t>
            </a:r>
            <a:endParaRPr lang="en-IN" dirty="0"/>
          </a:p>
        </p:txBody>
      </p:sp>
      <p:pic>
        <p:nvPicPr>
          <p:cNvPr id="4" name="Content Placeholder 3" descr="SodiumLampDiagrm.jpg"/>
          <p:cNvPicPr>
            <a:picLocks noGrp="1" noChangeAspect="1"/>
          </p:cNvPicPr>
          <p:nvPr>
            <p:ph idx="1"/>
          </p:nvPr>
        </p:nvPicPr>
        <p:blipFill>
          <a:blip r:embed="rId2"/>
          <a:stretch>
            <a:fillRect/>
          </a:stretch>
        </p:blipFill>
        <p:spPr>
          <a:xfrm>
            <a:off x="428596" y="1928802"/>
            <a:ext cx="8358246" cy="3857652"/>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INTODUCTION OF HPSV LAMP</a:t>
            </a:r>
            <a:endParaRPr lang="en-IN" dirty="0"/>
          </a:p>
        </p:txBody>
      </p:sp>
      <p:sp>
        <p:nvSpPr>
          <p:cNvPr id="4" name="Title 1"/>
          <p:cNvSpPr>
            <a:spLocks noGrp="1"/>
          </p:cNvSpPr>
          <p:nvPr>
            <p:ph idx="1"/>
          </p:nvPr>
        </p:nvSpPr>
        <p:spPr/>
        <p:txBody>
          <a:bodyPr>
            <a:normAutofit/>
          </a:bodyPr>
          <a:lstStyle/>
          <a:p>
            <a:r>
              <a:rPr lang="en-IN" sz="3200" b="1" dirty="0" smtClean="0"/>
              <a:t>INTODUCTION:</a:t>
            </a:r>
            <a:r>
              <a:rPr lang="en-IN" sz="3200" dirty="0" smtClean="0"/>
              <a:t> Sodium vapour lamps have replaced mercury lamps. Efficiency is about 40 to 50 lumens per watt </a:t>
            </a:r>
            <a:r>
              <a:rPr lang="en-IN" sz="3200" dirty="0" err="1" smtClean="0"/>
              <a:t>avg</a:t>
            </a:r>
            <a:r>
              <a:rPr lang="en-IN" sz="3200" dirty="0" smtClean="0"/>
              <a:t> life of 3000 hours. The glass tube is made specially chemical resistant to withstand the </a:t>
            </a:r>
            <a:r>
              <a:rPr lang="en-IN" sz="3200" dirty="0" err="1" smtClean="0"/>
              <a:t>the</a:t>
            </a:r>
            <a:r>
              <a:rPr lang="en-IN" sz="3200" dirty="0" smtClean="0"/>
              <a:t> chemical reaction of hot sodium. The must be operated at horizontal position to keep sodium uniform throughout. </a:t>
            </a:r>
            <a:endParaRPr lang="en-IN" sz="32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TYPES OF HPSV LAMPS</a:t>
            </a:r>
            <a:endParaRPr lang="en-IN" dirty="0"/>
          </a:p>
        </p:txBody>
      </p:sp>
      <p:pic>
        <p:nvPicPr>
          <p:cNvPr id="9" name="Content Placeholder 8" descr="HPS-lamp-A-ED17.jpg"/>
          <p:cNvPicPr>
            <a:picLocks noGrp="1" noChangeAspect="1"/>
          </p:cNvPicPr>
          <p:nvPr>
            <p:ph idx="1"/>
          </p:nvPr>
        </p:nvPicPr>
        <p:blipFill>
          <a:blip r:embed="rId2"/>
          <a:stretch>
            <a:fillRect/>
          </a:stretch>
        </p:blipFill>
        <p:spPr>
          <a:xfrm>
            <a:off x="1071538" y="1928802"/>
            <a:ext cx="1519240" cy="2143140"/>
          </a:xfrm>
        </p:spPr>
      </p:pic>
      <p:pic>
        <p:nvPicPr>
          <p:cNvPr id="10" name="Picture 9" descr="HPS-lamp-B-ED23.jpg"/>
          <p:cNvPicPr>
            <a:picLocks noChangeAspect="1"/>
          </p:cNvPicPr>
          <p:nvPr/>
        </p:nvPicPr>
        <p:blipFill>
          <a:blip r:embed="rId3"/>
          <a:stretch>
            <a:fillRect/>
          </a:stretch>
        </p:blipFill>
        <p:spPr>
          <a:xfrm>
            <a:off x="5214942" y="1928802"/>
            <a:ext cx="2071702" cy="2143140"/>
          </a:xfrm>
          <a:prstGeom prst="rect">
            <a:avLst/>
          </a:prstGeom>
        </p:spPr>
      </p:pic>
      <p:pic>
        <p:nvPicPr>
          <p:cNvPr id="11" name="Picture 10" descr="HPS-lamp-C-ET18.jpg"/>
          <p:cNvPicPr>
            <a:picLocks noChangeAspect="1"/>
          </p:cNvPicPr>
          <p:nvPr/>
        </p:nvPicPr>
        <p:blipFill>
          <a:blip r:embed="rId4"/>
          <a:stretch>
            <a:fillRect/>
          </a:stretch>
        </p:blipFill>
        <p:spPr>
          <a:xfrm>
            <a:off x="785786" y="4357694"/>
            <a:ext cx="1590678" cy="2119314"/>
          </a:xfrm>
          <a:prstGeom prst="rect">
            <a:avLst/>
          </a:prstGeom>
        </p:spPr>
      </p:pic>
      <p:pic>
        <p:nvPicPr>
          <p:cNvPr id="12" name="Picture 11" descr="HPS-lamp-G-E25.png"/>
          <p:cNvPicPr>
            <a:picLocks noChangeAspect="1"/>
          </p:cNvPicPr>
          <p:nvPr/>
        </p:nvPicPr>
        <p:blipFill>
          <a:blip r:embed="rId5"/>
          <a:stretch>
            <a:fillRect/>
          </a:stretch>
        </p:blipFill>
        <p:spPr>
          <a:xfrm>
            <a:off x="5286380" y="4000504"/>
            <a:ext cx="1928826" cy="226219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FLUORESCENT TUBES/LAMPS</a:t>
            </a:r>
            <a:endParaRPr lang="en-IN" dirty="0"/>
          </a:p>
        </p:txBody>
      </p:sp>
      <p:pic>
        <p:nvPicPr>
          <p:cNvPr id="5" name="Picture 4" descr="9110hiwab.jpg"/>
          <p:cNvPicPr>
            <a:picLocks noChangeAspect="1"/>
          </p:cNvPicPr>
          <p:nvPr/>
        </p:nvPicPr>
        <p:blipFill>
          <a:blip r:embed="rId2"/>
          <a:stretch>
            <a:fillRect/>
          </a:stretch>
        </p:blipFill>
        <p:spPr>
          <a:xfrm>
            <a:off x="1142976" y="2643182"/>
            <a:ext cx="6429420" cy="3891491"/>
          </a:xfrm>
          <a:prstGeom prst="rect">
            <a:avLst/>
          </a:prstGeom>
        </p:spPr>
      </p:pic>
      <p:sp>
        <p:nvSpPr>
          <p:cNvPr id="6" name="Content Placeholder 5"/>
          <p:cNvSpPr>
            <a:spLocks noGrp="1"/>
          </p:cNvSpPr>
          <p:nvPr>
            <p:ph idx="1"/>
          </p:nvPr>
        </p:nvSpPr>
        <p:spPr/>
        <p:txBody>
          <a:bodyPr>
            <a:normAutofit/>
          </a:bodyPr>
          <a:lstStyle/>
          <a:p>
            <a:r>
              <a:rPr lang="en-IN" sz="3200" dirty="0" smtClean="0"/>
              <a:t>FLUORESCENT TUBES:-</a:t>
            </a:r>
            <a:endParaRPr lang="en-IN" sz="32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FLUORESCENT TUBES/LAMPS</a:t>
            </a:r>
            <a:endParaRPr lang="en-IN" dirty="0"/>
          </a:p>
        </p:txBody>
      </p:sp>
      <p:sp>
        <p:nvSpPr>
          <p:cNvPr id="3" name="Content Placeholder 2"/>
          <p:cNvSpPr>
            <a:spLocks noGrp="1"/>
          </p:cNvSpPr>
          <p:nvPr>
            <p:ph idx="1"/>
          </p:nvPr>
        </p:nvSpPr>
        <p:spPr/>
        <p:txBody>
          <a:bodyPr>
            <a:normAutofit/>
          </a:bodyPr>
          <a:lstStyle/>
          <a:p>
            <a:r>
              <a:rPr lang="en-IN" sz="3200" dirty="0" smtClean="0"/>
              <a:t>FLUORESCENT LAMPS:-</a:t>
            </a:r>
            <a:endParaRPr lang="en-IN" sz="3200" b="1" dirty="0"/>
          </a:p>
        </p:txBody>
      </p:sp>
      <p:pic>
        <p:nvPicPr>
          <p:cNvPr id="4" name="Picture 3" descr="fluorescent-lamp-1.jpg"/>
          <p:cNvPicPr>
            <a:picLocks noChangeAspect="1"/>
          </p:cNvPicPr>
          <p:nvPr/>
        </p:nvPicPr>
        <p:blipFill>
          <a:blip r:embed="rId2"/>
          <a:stretch>
            <a:fillRect/>
          </a:stretch>
        </p:blipFill>
        <p:spPr>
          <a:xfrm>
            <a:off x="1857356" y="2571744"/>
            <a:ext cx="5357850" cy="3926714"/>
          </a:xfrm>
          <a:prstGeom prst="rect">
            <a:avLst/>
          </a:prstGeom>
        </p:spPr>
      </p:pic>
      <p:sp>
        <p:nvSpPr>
          <p:cNvPr id="5" name="Rectangle 4"/>
          <p:cNvSpPr/>
          <p:nvPr/>
        </p:nvSpPr>
        <p:spPr>
          <a:xfrm>
            <a:off x="2881954" y="3244334"/>
            <a:ext cx="3380092" cy="369332"/>
          </a:xfrm>
          <a:prstGeom prst="rect">
            <a:avLst/>
          </a:prstGeom>
        </p:spPr>
        <p:txBody>
          <a:bodyPr wrap="none">
            <a:spAutoFit/>
          </a:bodyPr>
          <a:lstStyle/>
          <a:p>
            <a:r>
              <a:rPr lang="en-IN" dirty="0" smtClean="0"/>
              <a:t>FLUORESCENT TUBES/LAMPS</a:t>
            </a: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IN" dirty="0" smtClean="0"/>
              <a:t>INTODUCTION OF FLUORESCENT TUBES/LAMPS </a:t>
            </a:r>
            <a:endParaRPr lang="en-IN" dirty="0"/>
          </a:p>
        </p:txBody>
      </p:sp>
      <p:sp>
        <p:nvSpPr>
          <p:cNvPr id="5" name="Title 1"/>
          <p:cNvSpPr>
            <a:spLocks noGrp="1"/>
          </p:cNvSpPr>
          <p:nvPr>
            <p:ph idx="1"/>
          </p:nvPr>
        </p:nvSpPr>
        <p:spPr>
          <a:xfrm>
            <a:off x="457200" y="1935480"/>
            <a:ext cx="8229600" cy="4636792"/>
          </a:xfrm>
        </p:spPr>
        <p:txBody>
          <a:bodyPr>
            <a:normAutofit fontScale="97500"/>
          </a:bodyPr>
          <a:lstStyle/>
          <a:p>
            <a:r>
              <a:rPr lang="en-IN" sz="3200" b="1" dirty="0" smtClean="0"/>
              <a:t>INTODUCTION: </a:t>
            </a:r>
            <a:r>
              <a:rPr lang="en-IN" sz="3200" dirty="0" smtClean="0"/>
              <a:t>The  tubes are filled with argon gas at low pressure and one and two drop of mercury. The inner surface of the tube has thin coating of fluorescent material. Different types of colour can be obtained by this coating. The mercury vapour  emits UV radiation when electric charge through it. The fluorescent coating  convert UV radiation into visible light.</a:t>
            </a:r>
            <a:endParaRPr lang="en-IN" sz="32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sz="6600" dirty="0" smtClean="0"/>
              <a:t>     </a:t>
            </a:r>
          </a:p>
          <a:p>
            <a:pPr>
              <a:buNone/>
            </a:pPr>
            <a:r>
              <a:rPr lang="en-IN" sz="6600" dirty="0" smtClean="0"/>
              <a:t>       THANK YOU</a:t>
            </a:r>
            <a:endParaRPr lang="en-IN" sz="6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lstStyle/>
          <a:p>
            <a:r>
              <a:rPr lang="en-IN" sz="3200" dirty="0" smtClean="0"/>
              <a:t>All the day to day activities depend upon light</a:t>
            </a:r>
          </a:p>
          <a:p>
            <a:endParaRPr lang="en-IN" sz="3200" dirty="0" smtClean="0"/>
          </a:p>
          <a:p>
            <a:endParaRPr lang="en-IN" sz="3200" dirty="0" smtClean="0"/>
          </a:p>
          <a:p>
            <a:endParaRPr lang="en-IN" sz="3200" dirty="0" smtClean="0"/>
          </a:p>
          <a:p>
            <a:r>
              <a:rPr lang="en-IN" sz="3200" dirty="0" smtClean="0"/>
              <a:t>In the absence of natural light artificial light required . Artificial light is produced electrically</a:t>
            </a:r>
          </a:p>
          <a:p>
            <a:endParaRPr lang="en-IN" dirty="0"/>
          </a:p>
        </p:txBody>
      </p:sp>
      <p:pic>
        <p:nvPicPr>
          <p:cNvPr id="4" name="Picture 3" descr="images (1).jpg"/>
          <p:cNvPicPr>
            <a:picLocks noChangeAspect="1"/>
          </p:cNvPicPr>
          <p:nvPr/>
        </p:nvPicPr>
        <p:blipFill>
          <a:blip r:embed="rId2"/>
          <a:stretch>
            <a:fillRect/>
          </a:stretch>
        </p:blipFill>
        <p:spPr>
          <a:xfrm>
            <a:off x="2786050" y="2714620"/>
            <a:ext cx="2928926" cy="192880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IMPORTANT TERMS</a:t>
            </a:r>
            <a:endParaRPr lang="en-IN" dirty="0"/>
          </a:p>
        </p:txBody>
      </p:sp>
      <p:sp>
        <p:nvSpPr>
          <p:cNvPr id="3" name="Content Placeholder 2"/>
          <p:cNvSpPr>
            <a:spLocks noGrp="1"/>
          </p:cNvSpPr>
          <p:nvPr>
            <p:ph idx="1"/>
          </p:nvPr>
        </p:nvSpPr>
        <p:spPr/>
        <p:txBody>
          <a:bodyPr>
            <a:normAutofit/>
          </a:bodyPr>
          <a:lstStyle/>
          <a:p>
            <a:r>
              <a:rPr lang="en-IN" sz="3200" b="1" dirty="0" err="1" smtClean="0"/>
              <a:t>LIGHT</a:t>
            </a:r>
            <a:r>
              <a:rPr lang="en-IN" sz="3200" dirty="0" err="1" smtClean="0"/>
              <a:t>:It</a:t>
            </a:r>
            <a:r>
              <a:rPr lang="en-IN" sz="3200" dirty="0" smtClean="0"/>
              <a:t> is a form of electromagnetic energy radiated from a hot body which can be sensed by naked eye .</a:t>
            </a:r>
          </a:p>
          <a:p>
            <a:r>
              <a:rPr lang="en-IN" sz="3200" b="1" dirty="0" smtClean="0"/>
              <a:t>LUMINOUS</a:t>
            </a:r>
            <a:r>
              <a:rPr lang="en-IN" sz="3200" dirty="0" smtClean="0"/>
              <a:t> </a:t>
            </a:r>
            <a:r>
              <a:rPr lang="en-IN" sz="3200" b="1" dirty="0" err="1" smtClean="0"/>
              <a:t>FLUX</a:t>
            </a:r>
            <a:r>
              <a:rPr lang="en-IN" sz="3200" dirty="0" err="1" smtClean="0"/>
              <a:t>:the</a:t>
            </a:r>
            <a:r>
              <a:rPr lang="en-IN" sz="3200" dirty="0" smtClean="0"/>
              <a:t> total quantity of light emitted per second from a </a:t>
            </a:r>
            <a:r>
              <a:rPr lang="en-IN" sz="3200" dirty="0" err="1" smtClean="0"/>
              <a:t>luminus</a:t>
            </a:r>
            <a:r>
              <a:rPr lang="en-IN" sz="3200" dirty="0" smtClean="0"/>
              <a:t> body is called luminous flux</a:t>
            </a:r>
            <a:endParaRPr lang="en-IN" sz="3200" dirty="0"/>
          </a:p>
        </p:txBody>
      </p:sp>
      <p:pic>
        <p:nvPicPr>
          <p:cNvPr id="4" name="Picture 3" descr="images.jpg"/>
          <p:cNvPicPr>
            <a:picLocks noChangeAspect="1"/>
          </p:cNvPicPr>
          <p:nvPr/>
        </p:nvPicPr>
        <p:blipFill>
          <a:blip r:embed="rId3"/>
          <a:stretch>
            <a:fillRect/>
          </a:stretch>
        </p:blipFill>
        <p:spPr>
          <a:xfrm>
            <a:off x="6677025" y="0"/>
            <a:ext cx="2466975" cy="1847850"/>
          </a:xfrm>
          <a:prstGeom prst="rect">
            <a:avLst/>
          </a:prstGeom>
        </p:spPr>
      </p:pic>
      <p:pic>
        <p:nvPicPr>
          <p:cNvPr id="5" name="Picture 4" descr="mohit.jpg"/>
          <p:cNvPicPr>
            <a:picLocks noChangeAspect="1"/>
          </p:cNvPicPr>
          <p:nvPr/>
        </p:nvPicPr>
        <p:blipFill>
          <a:blip r:embed="rId4"/>
          <a:stretch>
            <a:fillRect/>
          </a:stretch>
        </p:blipFill>
        <p:spPr>
          <a:xfrm>
            <a:off x="5000628" y="5072074"/>
            <a:ext cx="4143372" cy="178592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IMPORTANT TERM</a:t>
            </a:r>
            <a:endParaRPr lang="en-IN" dirty="0"/>
          </a:p>
        </p:txBody>
      </p:sp>
      <p:sp>
        <p:nvSpPr>
          <p:cNvPr id="3" name="Content Placeholder 2"/>
          <p:cNvSpPr>
            <a:spLocks noGrp="1"/>
          </p:cNvSpPr>
          <p:nvPr>
            <p:ph idx="1"/>
          </p:nvPr>
        </p:nvSpPr>
        <p:spPr/>
        <p:txBody>
          <a:bodyPr>
            <a:normAutofit fontScale="92500" lnSpcReduction="20000"/>
          </a:bodyPr>
          <a:lstStyle/>
          <a:p>
            <a:endParaRPr lang="en-IN" sz="3200" b="1" dirty="0" smtClean="0"/>
          </a:p>
          <a:p>
            <a:endParaRPr lang="en-IN" sz="3200" b="1" dirty="0" smtClean="0"/>
          </a:p>
          <a:p>
            <a:endParaRPr lang="en-IN" sz="3200" b="1" dirty="0" smtClean="0"/>
          </a:p>
          <a:p>
            <a:endParaRPr lang="en-IN" sz="3200" b="1" dirty="0" smtClean="0"/>
          </a:p>
          <a:p>
            <a:pPr>
              <a:buNone/>
            </a:pPr>
            <a:endParaRPr lang="en-IN" sz="3200" b="1" dirty="0" smtClean="0"/>
          </a:p>
          <a:p>
            <a:r>
              <a:rPr lang="en-IN" sz="3200" b="1" dirty="0" smtClean="0"/>
              <a:t>LUMINOUS </a:t>
            </a:r>
            <a:r>
              <a:rPr lang="en-IN" sz="3200" b="1" dirty="0" err="1" smtClean="0"/>
              <a:t>INTENSITY:</a:t>
            </a:r>
            <a:r>
              <a:rPr lang="en-IN" sz="3200" dirty="0" err="1" smtClean="0"/>
              <a:t>The</a:t>
            </a:r>
            <a:r>
              <a:rPr lang="en-IN" sz="3200" dirty="0" smtClean="0"/>
              <a:t> luminous intensity of source in a given direction is the intensity of the emission flux in that direction. The unit of the luminous intensity is </a:t>
            </a:r>
            <a:r>
              <a:rPr lang="en-IN" sz="3200" b="1" dirty="0" smtClean="0"/>
              <a:t>CANDELA</a:t>
            </a:r>
          </a:p>
        </p:txBody>
      </p:sp>
      <p:pic>
        <p:nvPicPr>
          <p:cNvPr id="5" name="Picture 4" descr="images (5).jpg"/>
          <p:cNvPicPr>
            <a:picLocks noChangeAspect="1"/>
          </p:cNvPicPr>
          <p:nvPr/>
        </p:nvPicPr>
        <p:blipFill>
          <a:blip r:embed="rId2"/>
          <a:stretch>
            <a:fillRect/>
          </a:stretch>
        </p:blipFill>
        <p:spPr>
          <a:xfrm>
            <a:off x="2071670" y="1857364"/>
            <a:ext cx="4429156" cy="228601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IMPORTANT TERM</a:t>
            </a:r>
            <a:endParaRPr lang="en-IN" dirty="0"/>
          </a:p>
        </p:txBody>
      </p:sp>
      <p:sp>
        <p:nvSpPr>
          <p:cNvPr id="3" name="Content Placeholder 2"/>
          <p:cNvSpPr>
            <a:spLocks noGrp="1"/>
          </p:cNvSpPr>
          <p:nvPr>
            <p:ph idx="1"/>
          </p:nvPr>
        </p:nvSpPr>
        <p:spPr/>
        <p:txBody>
          <a:bodyPr>
            <a:normAutofit/>
          </a:bodyPr>
          <a:lstStyle/>
          <a:p>
            <a:endParaRPr lang="en-IN" sz="3200" b="1" dirty="0" smtClean="0"/>
          </a:p>
          <a:p>
            <a:endParaRPr lang="en-IN" sz="3200" b="1" dirty="0" smtClean="0"/>
          </a:p>
          <a:p>
            <a:endParaRPr lang="en-IN" sz="3200" b="1" dirty="0" smtClean="0"/>
          </a:p>
          <a:p>
            <a:endParaRPr lang="en-IN" sz="3200" b="1" dirty="0" smtClean="0"/>
          </a:p>
          <a:p>
            <a:r>
              <a:rPr lang="en-IN" sz="3200" b="1" dirty="0" err="1" smtClean="0"/>
              <a:t>ILLUMINATION:</a:t>
            </a:r>
            <a:r>
              <a:rPr lang="en-IN" sz="3200" dirty="0" err="1" smtClean="0"/>
              <a:t>When</a:t>
            </a:r>
            <a:r>
              <a:rPr lang="en-IN" sz="3200" dirty="0" smtClean="0"/>
              <a:t> the light(luminous flux) falls </a:t>
            </a:r>
            <a:r>
              <a:rPr lang="en-IN" sz="3200" dirty="0" err="1" smtClean="0"/>
              <a:t>upno</a:t>
            </a:r>
            <a:r>
              <a:rPr lang="en-IN" sz="3200" dirty="0" smtClean="0"/>
              <a:t> any surface the phenomenon is </a:t>
            </a:r>
            <a:r>
              <a:rPr lang="en-IN" dirty="0" smtClean="0"/>
              <a:t>called</a:t>
            </a:r>
            <a:r>
              <a:rPr lang="en-IN" sz="3200" dirty="0" smtClean="0"/>
              <a:t> illumination .it is measured in term of lumens/m sq or </a:t>
            </a:r>
            <a:r>
              <a:rPr lang="en-IN" sz="3200" dirty="0" err="1" smtClean="0"/>
              <a:t>lux</a:t>
            </a:r>
            <a:endParaRPr lang="en-IN" sz="3200" b="1" dirty="0"/>
          </a:p>
        </p:txBody>
      </p:sp>
      <p:pic>
        <p:nvPicPr>
          <p:cNvPr id="4" name="Picture 3" descr="1.jpg"/>
          <p:cNvPicPr>
            <a:picLocks noChangeAspect="1"/>
          </p:cNvPicPr>
          <p:nvPr/>
        </p:nvPicPr>
        <p:blipFill>
          <a:blip r:embed="rId2"/>
          <a:stretch>
            <a:fillRect/>
          </a:stretch>
        </p:blipFill>
        <p:spPr>
          <a:xfrm>
            <a:off x="2071670" y="1928802"/>
            <a:ext cx="4429156" cy="221457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LIGHTING SCHEMES</a:t>
            </a:r>
            <a:endParaRPr lang="en-IN" dirty="0"/>
          </a:p>
        </p:txBody>
      </p:sp>
      <p:sp>
        <p:nvSpPr>
          <p:cNvPr id="3" name="Content Placeholder 2"/>
          <p:cNvSpPr>
            <a:spLocks noGrp="1"/>
          </p:cNvSpPr>
          <p:nvPr>
            <p:ph idx="1"/>
          </p:nvPr>
        </p:nvSpPr>
        <p:spPr/>
        <p:txBody>
          <a:bodyPr>
            <a:normAutofit lnSpcReduction="10000"/>
          </a:bodyPr>
          <a:lstStyle/>
          <a:p>
            <a:endParaRPr lang="en-IN" sz="3200" b="1" dirty="0" smtClean="0"/>
          </a:p>
          <a:p>
            <a:endParaRPr lang="en-IN" sz="3200" b="1" dirty="0" smtClean="0"/>
          </a:p>
          <a:p>
            <a:endParaRPr lang="en-IN" sz="3200" b="1" dirty="0" smtClean="0"/>
          </a:p>
          <a:p>
            <a:r>
              <a:rPr lang="en-IN" sz="3200" b="1" dirty="0" smtClean="0"/>
              <a:t>DIRECT LIGHTING</a:t>
            </a:r>
          </a:p>
          <a:p>
            <a:r>
              <a:rPr lang="en-IN" sz="3200" b="1" dirty="0" smtClean="0"/>
              <a:t>SEMI-DIRECT LIGHTING</a:t>
            </a:r>
          </a:p>
          <a:p>
            <a:r>
              <a:rPr lang="en-IN" sz="3200" b="1" dirty="0" smtClean="0"/>
              <a:t>SEMI-INDIRECT LIGHTING</a:t>
            </a:r>
          </a:p>
          <a:p>
            <a:r>
              <a:rPr lang="en-IN" sz="3200" b="1" dirty="0" smtClean="0"/>
              <a:t>INDIRECT LIGHTING</a:t>
            </a:r>
          </a:p>
          <a:p>
            <a:r>
              <a:rPr lang="en-IN" sz="3200" b="1" dirty="0" smtClean="0"/>
              <a:t>GENERAL LIGHTING</a:t>
            </a:r>
          </a:p>
          <a:p>
            <a:endParaRPr lang="en-IN" sz="3200" dirty="0"/>
          </a:p>
        </p:txBody>
      </p:sp>
      <p:pic>
        <p:nvPicPr>
          <p:cNvPr id="4" name="Picture 3" descr="images (7).jpg"/>
          <p:cNvPicPr>
            <a:picLocks noChangeAspect="1"/>
          </p:cNvPicPr>
          <p:nvPr/>
        </p:nvPicPr>
        <p:blipFill>
          <a:blip r:embed="rId2"/>
          <a:stretch>
            <a:fillRect/>
          </a:stretch>
        </p:blipFill>
        <p:spPr>
          <a:xfrm>
            <a:off x="285720" y="1714488"/>
            <a:ext cx="8358246" cy="17859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LIGHTING SCHEMES</a:t>
            </a:r>
            <a:endParaRPr lang="en-IN" dirty="0"/>
          </a:p>
        </p:txBody>
      </p:sp>
      <p:sp>
        <p:nvSpPr>
          <p:cNvPr id="3" name="Content Placeholder 2"/>
          <p:cNvSpPr>
            <a:spLocks noGrp="1"/>
          </p:cNvSpPr>
          <p:nvPr>
            <p:ph idx="1"/>
          </p:nvPr>
        </p:nvSpPr>
        <p:spPr/>
        <p:txBody>
          <a:bodyPr>
            <a:normAutofit/>
          </a:bodyPr>
          <a:lstStyle/>
          <a:p>
            <a:endParaRPr lang="en-IN" sz="3200" b="1" dirty="0" smtClean="0"/>
          </a:p>
          <a:p>
            <a:endParaRPr lang="en-IN" sz="3200" b="1" dirty="0" smtClean="0"/>
          </a:p>
          <a:p>
            <a:endParaRPr lang="en-IN" sz="3200" b="1" dirty="0" smtClean="0"/>
          </a:p>
          <a:p>
            <a:r>
              <a:rPr lang="en-IN" sz="3200" b="1" dirty="0" smtClean="0"/>
              <a:t>DIRECT LIGHTING: </a:t>
            </a:r>
            <a:r>
              <a:rPr lang="en-IN" sz="3200" dirty="0" err="1" smtClean="0"/>
              <a:t>Itis</a:t>
            </a:r>
            <a:r>
              <a:rPr lang="en-IN" sz="3200" dirty="0" smtClean="0"/>
              <a:t> most commonly used scheme. About 80% to 90%of total light flux is made to fall directly upon the working plane with help of suitable reflectors.</a:t>
            </a:r>
          </a:p>
          <a:p>
            <a:pPr marL="514350" indent="-514350"/>
            <a:endParaRPr lang="en-IN" sz="3200" b="1" dirty="0"/>
          </a:p>
        </p:txBody>
      </p:sp>
      <p:pic>
        <p:nvPicPr>
          <p:cNvPr id="5" name="Picture 4" descr="download (1).jpg"/>
          <p:cNvPicPr>
            <a:picLocks noChangeAspect="1"/>
          </p:cNvPicPr>
          <p:nvPr/>
        </p:nvPicPr>
        <p:blipFill>
          <a:blip r:embed="rId2"/>
          <a:stretch>
            <a:fillRect/>
          </a:stretch>
        </p:blipFill>
        <p:spPr>
          <a:xfrm>
            <a:off x="5643570" y="928670"/>
            <a:ext cx="3214710" cy="285752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LIGHTING SCHEMES</a:t>
            </a:r>
            <a:endParaRPr lang="en-IN" dirty="0"/>
          </a:p>
        </p:txBody>
      </p:sp>
      <p:sp>
        <p:nvSpPr>
          <p:cNvPr id="3" name="Content Placeholder 2"/>
          <p:cNvSpPr>
            <a:spLocks noGrp="1"/>
          </p:cNvSpPr>
          <p:nvPr>
            <p:ph idx="1"/>
          </p:nvPr>
        </p:nvSpPr>
        <p:spPr/>
        <p:txBody>
          <a:bodyPr>
            <a:normAutofit/>
          </a:bodyPr>
          <a:lstStyle/>
          <a:p>
            <a:endParaRPr lang="en-IN" sz="3200" b="1" dirty="0" smtClean="0"/>
          </a:p>
          <a:p>
            <a:endParaRPr lang="en-IN" sz="3200" b="1" dirty="0" smtClean="0"/>
          </a:p>
          <a:p>
            <a:endParaRPr lang="en-IN" sz="3200" b="1" dirty="0" smtClean="0"/>
          </a:p>
          <a:p>
            <a:r>
              <a:rPr lang="en-IN" sz="3200" b="1" dirty="0" smtClean="0"/>
              <a:t>SEMI-DIRECT LIGHTING:</a:t>
            </a:r>
            <a:r>
              <a:rPr lang="en-IN" sz="3200" dirty="0" smtClean="0"/>
              <a:t>60% to 90% of total light flux is made to fall directly downward with the help of semi direct reflectors. The remaining light is used to illuminate ceilings and walls.</a:t>
            </a:r>
            <a:endParaRPr lang="en-IN" sz="3200" b="1" dirty="0" smtClean="0"/>
          </a:p>
          <a:p>
            <a:endParaRPr lang="en-IN" sz="3200" b="1" dirty="0"/>
          </a:p>
        </p:txBody>
      </p:sp>
      <p:pic>
        <p:nvPicPr>
          <p:cNvPr id="4" name="Picture 3" descr="images (6).jpg"/>
          <p:cNvPicPr>
            <a:picLocks noChangeAspect="1"/>
          </p:cNvPicPr>
          <p:nvPr/>
        </p:nvPicPr>
        <p:blipFill>
          <a:blip r:embed="rId2"/>
          <a:stretch>
            <a:fillRect/>
          </a:stretch>
        </p:blipFill>
        <p:spPr>
          <a:xfrm>
            <a:off x="5786446" y="285728"/>
            <a:ext cx="2928958" cy="335758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348</TotalTime>
  <Words>793</Words>
  <Application>Microsoft Office PowerPoint</Application>
  <PresentationFormat>On-screen Show (4:3)</PresentationFormat>
  <Paragraphs>118</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Slide 1</vt:lpstr>
      <vt:lpstr>ILLUMINATION</vt:lpstr>
      <vt:lpstr>INTRODUCTION</vt:lpstr>
      <vt:lpstr>IMPORTANT TERMS</vt:lpstr>
      <vt:lpstr>IMPORTANT TERM</vt:lpstr>
      <vt:lpstr>IMPORTANT TERM</vt:lpstr>
      <vt:lpstr>LIGHTING SCHEMES</vt:lpstr>
      <vt:lpstr>LIGHTING SCHEMES</vt:lpstr>
      <vt:lpstr>LIGHTING SCHEMES</vt:lpstr>
      <vt:lpstr>LIGHTING SCHEMES</vt:lpstr>
      <vt:lpstr>LIGHTING SCHEMES</vt:lpstr>
      <vt:lpstr>LIGHTING SCHEMES</vt:lpstr>
      <vt:lpstr>LAMPS</vt:lpstr>
      <vt:lpstr>INCANDESCENT LAMPS</vt:lpstr>
      <vt:lpstr>VACUUME LAMP</vt:lpstr>
      <vt:lpstr>GAS FILLED LAMP</vt:lpstr>
      <vt:lpstr>DISCHARGE LAMP</vt:lpstr>
      <vt:lpstr>           HIGH PRESSURE Mercury-vapor lamp(HPMV)</vt:lpstr>
      <vt:lpstr>INTODUCTION OF HPMV LAMP</vt:lpstr>
      <vt:lpstr>Slide 20</vt:lpstr>
      <vt:lpstr>WORKING OF HPMV LAMP</vt:lpstr>
      <vt:lpstr>HIGH PRESSURE Sodium vapor lamp(HPSV)</vt:lpstr>
      <vt:lpstr>INTODUCTION OF HPSV LAMP</vt:lpstr>
      <vt:lpstr>TYPES OF HPSV LAMPS</vt:lpstr>
      <vt:lpstr>FLUORESCENT TUBES/LAMPS</vt:lpstr>
      <vt:lpstr>FLUORESCENT TUBES/LAMPS</vt:lpstr>
      <vt:lpstr>INTODUCTION OF FLUORESCENT TUBES/LAMPS </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ILLUMINATION</dc:title>
  <dc:creator>mohit</dc:creator>
  <cp:lastModifiedBy>narendra_mahavadia</cp:lastModifiedBy>
  <cp:revision>45</cp:revision>
  <dcterms:created xsi:type="dcterms:W3CDTF">2013-11-08T18:57:21Z</dcterms:created>
  <dcterms:modified xsi:type="dcterms:W3CDTF">2013-12-18T07:32:46Z</dcterms:modified>
</cp:coreProperties>
</file>